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5"/>
  </p:sldMasterIdLst>
  <p:notesMasterIdLst>
    <p:notesMasterId r:id="rId7"/>
  </p:notesMasterIdLst>
  <p:handoutMasterIdLst>
    <p:handoutMasterId r:id="rId8"/>
  </p:handoutMasterIdLst>
  <p:sldIdLst>
    <p:sldId id="294" r:id="rId6"/>
  </p:sldIdLst>
  <p:sldSz cx="9144000" cy="6858000" type="screen4x3"/>
  <p:notesSz cx="6797675" cy="9926638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320" y="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heme" Target="theme/theme1.xml"/><Relationship Id="rId5" Type="http://schemas.openxmlformats.org/officeDocument/2006/relationships/slideMaster" Target="slideMasters/slideMaster1.xml"/><Relationship Id="rId10" Type="http://schemas.openxmlformats.org/officeDocument/2006/relationships/viewProps" Target="viewProps.xml"/><Relationship Id="rId4" Type="http://schemas.openxmlformats.org/officeDocument/2006/relationships/customXml" Target="../customXml/item4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6B6B91EB-7161-4B8A-BF21-DDF035CDD22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4538"/>
            <a:ext cx="4965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7E424783-C72B-4D59-9E7D-CFBBE1CAEFC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F2D1005-ED32-40E1-87A4-4C3544260599}" type="slidenum">
              <a:rPr lang="en-GB" altLang="en-US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D1EAEE"/>
                </a:solidFill>
              </a:defRPr>
            </a:lvl1pPr>
          </a:lstStyle>
          <a:p>
            <a:pPr>
              <a:defRPr/>
            </a:pPr>
            <a:fld id="{53436685-A194-4DC6-865F-AA0217EC0F1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0154287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ADEC17-EC8B-43D2-9029-FBB3BDCA819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092347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68E458-2F52-481E-A6B2-110A1BCC0D6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962777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BF32A2-7A7B-4A53-ABEF-EA738A22560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696109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D1EAEE"/>
                </a:solidFill>
              </a:defRPr>
            </a:lvl1pPr>
          </a:lstStyle>
          <a:p>
            <a:pPr>
              <a:defRPr/>
            </a:pPr>
            <a:fld id="{DF44598E-E3A5-4BC2-8FBC-E9B2854AA3B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4199601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ECD5BD-3A34-4407-8401-FBCC2B1644F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850635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10B946-E7C7-4233-AE26-CF73EC29D73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850263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208983-75F6-41C6-A1FD-E15619951EF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465833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8B4A4A-432C-4FF8-9249-4C4CB63A458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548897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CC1493-355B-40F9-8B3C-F84F6BE460B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188624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ight Triangle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+mn-lt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929945D-52FC-4316-BF90-0060398C020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42734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+mn-lt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+mn-lt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045C75"/>
                </a:solidFill>
              </a:defRPr>
            </a:lvl1pPr>
          </a:lstStyle>
          <a:p>
            <a:pPr>
              <a:defRPr/>
            </a:pPr>
            <a:fld id="{623655E5-84C2-4EC1-9532-72A8E135100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5" r:id="rId1"/>
    <p:sldLayoutId id="2147483727" r:id="rId2"/>
    <p:sldLayoutId id="2147483736" r:id="rId3"/>
    <p:sldLayoutId id="2147483728" r:id="rId4"/>
    <p:sldLayoutId id="2147483729" r:id="rId5"/>
    <p:sldLayoutId id="2147483730" r:id="rId6"/>
    <p:sldLayoutId id="2147483731" r:id="rId7"/>
    <p:sldLayoutId id="2147483732" r:id="rId8"/>
    <p:sldLayoutId id="2147483737" r:id="rId9"/>
    <p:sldLayoutId id="2147483733" r:id="rId10"/>
    <p:sldLayoutId id="2147483734" r:id="rId11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anose="05020102010507070707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anose="05020102010507070707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anose="05020102010507070707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BBCC17B1-DEC3-40BC-947A-D6CC8F9836E5}" type="slidenum">
              <a:rPr lang="en-US" altLang="en-US" sz="1200">
                <a:solidFill>
                  <a:srgbClr val="045C75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</a:t>
            </a:fld>
            <a:endParaRPr lang="en-US" altLang="en-US" sz="1200">
              <a:solidFill>
                <a:srgbClr val="045C75"/>
              </a:solidFill>
              <a:latin typeface="Arial" panose="020B0604020202020204" pitchFamily="34" charset="0"/>
            </a:endParaRPr>
          </a:p>
        </p:txBody>
      </p:sp>
      <p:grpSp>
        <p:nvGrpSpPr>
          <p:cNvPr id="7171" name="Group 2068" descr="Budget Planning Cycle diagram" title="Budget Planning Cycle diagram"/>
          <p:cNvGrpSpPr>
            <a:grpSpLocks/>
          </p:cNvGrpSpPr>
          <p:nvPr/>
        </p:nvGrpSpPr>
        <p:grpSpPr bwMode="auto">
          <a:xfrm>
            <a:off x="449263" y="1660525"/>
            <a:ext cx="7764462" cy="4837113"/>
            <a:chOff x="384" y="1056"/>
            <a:chExt cx="6000" cy="3327"/>
          </a:xfrm>
        </p:grpSpPr>
        <p:sp>
          <p:nvSpPr>
            <p:cNvPr id="7173" name="Text Box 2053"/>
            <p:cNvSpPr txBox="1">
              <a:spLocks noChangeArrowheads="1"/>
            </p:cNvSpPr>
            <p:nvPr/>
          </p:nvSpPr>
          <p:spPr bwMode="auto">
            <a:xfrm>
              <a:off x="2028" y="1056"/>
              <a:ext cx="2715" cy="500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80851" tIns="40426" rIns="80851" bIns="40426"/>
            <a:lstStyle>
              <a:lvl1pPr defTabSz="714375">
                <a:spcBef>
                  <a:spcPct val="20000"/>
                </a:spcBef>
                <a:buClr>
                  <a:srgbClr val="0BD0D9"/>
                </a:buClr>
                <a:buSzPct val="95000"/>
                <a:buFont typeface="Wingdings 2" panose="05020102010507070707" pitchFamily="18" charset="2"/>
                <a:buChar char=""/>
                <a:defRPr sz="2600">
                  <a:solidFill>
                    <a:schemeClr val="tx1"/>
                  </a:solidFill>
                  <a:latin typeface="Constantia" panose="02030602050306030303" pitchFamily="18" charset="0"/>
                </a:defRPr>
              </a:lvl1pPr>
              <a:lvl2pPr marL="742950" indent="-285750" defTabSz="714375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400">
                  <a:solidFill>
                    <a:schemeClr val="tx1"/>
                  </a:solidFill>
                  <a:latin typeface="Constantia" panose="02030602050306030303" pitchFamily="18" charset="0"/>
                </a:defRPr>
              </a:lvl2pPr>
              <a:lvl3pPr marL="1143000" indent="-228600" defTabSz="714375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 sz="2100">
                  <a:solidFill>
                    <a:schemeClr val="tx1"/>
                  </a:solidFill>
                  <a:latin typeface="Constantia" panose="02030602050306030303" pitchFamily="18" charset="0"/>
                </a:defRPr>
              </a:lvl3pPr>
              <a:lvl4pPr marL="1600200" indent="-228600" defTabSz="714375">
                <a:spcBef>
                  <a:spcPct val="20000"/>
                </a:spcBef>
                <a:buClr>
                  <a:srgbClr val="0BD0D9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</a:defRPr>
              </a:lvl4pPr>
              <a:lvl5pPr marL="2057400" indent="-228600" defTabSz="714375">
                <a:spcBef>
                  <a:spcPct val="20000"/>
                </a:spcBef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</a:defRPr>
              </a:lvl5pPr>
              <a:lvl6pPr marL="2514600" indent="-228600" defTabSz="71437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</a:defRPr>
              </a:lvl6pPr>
              <a:lvl7pPr marL="2971800" indent="-228600" defTabSz="71437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</a:defRPr>
              </a:lvl7pPr>
              <a:lvl8pPr marL="3429000" indent="-228600" defTabSz="71437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</a:defRPr>
              </a:lvl8pPr>
              <a:lvl9pPr marL="3886200" indent="-228600" defTabSz="71437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100" b="1">
                  <a:latin typeface="Arial Unicode MS" pitchFamily="34" charset="-128"/>
                </a:rPr>
                <a:t>APRIL</a:t>
              </a:r>
            </a:p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100">
                  <a:latin typeface="Arial Unicode MS" pitchFamily="34" charset="-128"/>
                </a:rPr>
                <a:t>- 1 Apr - Start of the financial year</a:t>
              </a:r>
            </a:p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100">
                  <a:latin typeface="Arial Unicode MS" pitchFamily="34" charset="-128"/>
                </a:rPr>
                <a:t>- Close down old financial year</a:t>
              </a:r>
            </a:p>
          </p:txBody>
        </p:sp>
        <p:sp>
          <p:nvSpPr>
            <p:cNvPr id="7174" name="Text Box 2054"/>
            <p:cNvSpPr txBox="1">
              <a:spLocks noChangeArrowheads="1"/>
            </p:cNvSpPr>
            <p:nvPr/>
          </p:nvSpPr>
          <p:spPr bwMode="auto">
            <a:xfrm>
              <a:off x="384" y="1680"/>
              <a:ext cx="2490" cy="581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80851" tIns="40426" rIns="80851" bIns="40426"/>
            <a:lstStyle>
              <a:lvl1pPr defTabSz="714375">
                <a:spcBef>
                  <a:spcPct val="20000"/>
                </a:spcBef>
                <a:buClr>
                  <a:srgbClr val="0BD0D9"/>
                </a:buClr>
                <a:buSzPct val="95000"/>
                <a:buFont typeface="Wingdings 2" panose="05020102010507070707" pitchFamily="18" charset="2"/>
                <a:buChar char=""/>
                <a:defRPr sz="2600">
                  <a:solidFill>
                    <a:schemeClr val="tx1"/>
                  </a:solidFill>
                  <a:latin typeface="Constantia" panose="02030602050306030303" pitchFamily="18" charset="0"/>
                </a:defRPr>
              </a:lvl1pPr>
              <a:lvl2pPr marL="742950" indent="-285750" defTabSz="714375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400">
                  <a:solidFill>
                    <a:schemeClr val="tx1"/>
                  </a:solidFill>
                  <a:latin typeface="Constantia" panose="02030602050306030303" pitchFamily="18" charset="0"/>
                </a:defRPr>
              </a:lvl2pPr>
              <a:lvl3pPr marL="1143000" indent="-228600" defTabSz="714375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 sz="2100">
                  <a:solidFill>
                    <a:schemeClr val="tx1"/>
                  </a:solidFill>
                  <a:latin typeface="Constantia" panose="02030602050306030303" pitchFamily="18" charset="0"/>
                </a:defRPr>
              </a:lvl3pPr>
              <a:lvl4pPr marL="1600200" indent="-228600" defTabSz="714375">
                <a:spcBef>
                  <a:spcPct val="20000"/>
                </a:spcBef>
                <a:buClr>
                  <a:srgbClr val="0BD0D9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</a:defRPr>
              </a:lvl4pPr>
              <a:lvl5pPr marL="2057400" indent="-228600" defTabSz="714375">
                <a:spcBef>
                  <a:spcPct val="20000"/>
                </a:spcBef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</a:defRPr>
              </a:lvl5pPr>
              <a:lvl6pPr marL="2514600" indent="-228600" defTabSz="71437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</a:defRPr>
              </a:lvl6pPr>
              <a:lvl7pPr marL="2971800" indent="-228600" defTabSz="71437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</a:defRPr>
              </a:lvl7pPr>
              <a:lvl8pPr marL="3429000" indent="-228600" defTabSz="71437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</a:defRPr>
              </a:lvl8pPr>
              <a:lvl9pPr marL="3886200" indent="-228600" defTabSz="71437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100" b="1">
                  <a:latin typeface="Arial Unicode MS" pitchFamily="34" charset="-128"/>
                </a:rPr>
                <a:t>MARCH</a:t>
              </a:r>
            </a:p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100">
                  <a:latin typeface="Arial Unicode MS" pitchFamily="34" charset="-128"/>
                </a:rPr>
                <a:t>- Begin to finalise budget  plan</a:t>
              </a:r>
            </a:p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100">
                  <a:latin typeface="Arial Unicode MS" pitchFamily="34" charset="-128"/>
                </a:rPr>
                <a:t>- Prepare for year end</a:t>
              </a:r>
              <a:endParaRPr lang="en-US" altLang="en-US" sz="1000">
                <a:latin typeface="Arial Unicode MS" pitchFamily="34" charset="-128"/>
              </a:endParaRPr>
            </a:p>
          </p:txBody>
        </p:sp>
        <p:sp>
          <p:nvSpPr>
            <p:cNvPr id="7175" name="Text Box 2055"/>
            <p:cNvSpPr txBox="1">
              <a:spLocks noChangeArrowheads="1"/>
            </p:cNvSpPr>
            <p:nvPr/>
          </p:nvSpPr>
          <p:spPr bwMode="auto">
            <a:xfrm>
              <a:off x="5328" y="1248"/>
              <a:ext cx="1056" cy="720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80851" tIns="40426" rIns="80851" bIns="40426"/>
            <a:lstStyle>
              <a:lvl1pPr defTabSz="714375">
                <a:spcBef>
                  <a:spcPct val="20000"/>
                </a:spcBef>
                <a:buClr>
                  <a:srgbClr val="0BD0D9"/>
                </a:buClr>
                <a:buSzPct val="95000"/>
                <a:buFont typeface="Wingdings 2" panose="05020102010507070707" pitchFamily="18" charset="2"/>
                <a:buChar char=""/>
                <a:defRPr sz="2600">
                  <a:solidFill>
                    <a:schemeClr val="tx1"/>
                  </a:solidFill>
                  <a:latin typeface="Constantia" panose="02030602050306030303" pitchFamily="18" charset="0"/>
                </a:defRPr>
              </a:lvl1pPr>
              <a:lvl2pPr marL="742950" indent="-285750" defTabSz="714375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400">
                  <a:solidFill>
                    <a:schemeClr val="tx1"/>
                  </a:solidFill>
                  <a:latin typeface="Constantia" panose="02030602050306030303" pitchFamily="18" charset="0"/>
                </a:defRPr>
              </a:lvl2pPr>
              <a:lvl3pPr marL="1143000" indent="-228600" defTabSz="714375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 sz="2100">
                  <a:solidFill>
                    <a:schemeClr val="tx1"/>
                  </a:solidFill>
                  <a:latin typeface="Constantia" panose="02030602050306030303" pitchFamily="18" charset="0"/>
                </a:defRPr>
              </a:lvl3pPr>
              <a:lvl4pPr marL="1600200" indent="-228600" defTabSz="714375">
                <a:spcBef>
                  <a:spcPct val="20000"/>
                </a:spcBef>
                <a:buClr>
                  <a:srgbClr val="0BD0D9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</a:defRPr>
              </a:lvl4pPr>
              <a:lvl5pPr marL="2057400" indent="-228600" defTabSz="714375">
                <a:spcBef>
                  <a:spcPct val="20000"/>
                </a:spcBef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</a:defRPr>
              </a:lvl5pPr>
              <a:lvl6pPr marL="2514600" indent="-228600" defTabSz="71437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</a:defRPr>
              </a:lvl6pPr>
              <a:lvl7pPr marL="2971800" indent="-228600" defTabSz="71437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</a:defRPr>
              </a:lvl7pPr>
              <a:lvl8pPr marL="3429000" indent="-228600" defTabSz="71437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</a:defRPr>
              </a:lvl8pPr>
              <a:lvl9pPr marL="3886200" indent="-228600" defTabSz="71437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100" b="1">
                  <a:latin typeface="Arial Unicode MS" pitchFamily="34" charset="-128"/>
                </a:rPr>
                <a:t>APRILTO  MAY</a:t>
              </a:r>
            </a:p>
            <a:p>
              <a:pPr>
                <a:spcBef>
                  <a:spcPct val="0"/>
                </a:spcBef>
                <a:buClrTx/>
                <a:buSzTx/>
                <a:buFont typeface="Times New Roman" panose="02020603050405020304" pitchFamily="18" charset="0"/>
                <a:buChar char="-"/>
              </a:pPr>
              <a:r>
                <a:rPr lang="en-US" altLang="en-US" sz="1100">
                  <a:latin typeface="Arial Unicode MS" pitchFamily="34" charset="-128"/>
                </a:rPr>
                <a:t> 31 May provisional       budget plan</a:t>
              </a:r>
            </a:p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100">
                  <a:latin typeface="Arial Unicode MS" pitchFamily="34" charset="-128"/>
                </a:rPr>
                <a:t>- Surplus/deficit from previous year b/f</a:t>
              </a:r>
            </a:p>
          </p:txBody>
        </p:sp>
        <p:sp>
          <p:nvSpPr>
            <p:cNvPr id="7176" name="Text Box 2056"/>
            <p:cNvSpPr txBox="1">
              <a:spLocks noChangeArrowheads="1"/>
            </p:cNvSpPr>
            <p:nvPr/>
          </p:nvSpPr>
          <p:spPr bwMode="auto">
            <a:xfrm>
              <a:off x="432" y="2867"/>
              <a:ext cx="2529" cy="589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80851" tIns="40426" rIns="80851" bIns="40426"/>
            <a:lstStyle>
              <a:lvl1pPr defTabSz="714375">
                <a:spcBef>
                  <a:spcPct val="20000"/>
                </a:spcBef>
                <a:buClr>
                  <a:srgbClr val="0BD0D9"/>
                </a:buClr>
                <a:buSzPct val="95000"/>
                <a:buFont typeface="Wingdings 2" panose="05020102010507070707" pitchFamily="18" charset="2"/>
                <a:buChar char=""/>
                <a:defRPr sz="2600">
                  <a:solidFill>
                    <a:schemeClr val="tx1"/>
                  </a:solidFill>
                  <a:latin typeface="Constantia" panose="02030602050306030303" pitchFamily="18" charset="0"/>
                </a:defRPr>
              </a:lvl1pPr>
              <a:lvl2pPr marL="742950" indent="-285750" defTabSz="714375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400">
                  <a:solidFill>
                    <a:schemeClr val="tx1"/>
                  </a:solidFill>
                  <a:latin typeface="Constantia" panose="02030602050306030303" pitchFamily="18" charset="0"/>
                </a:defRPr>
              </a:lvl2pPr>
              <a:lvl3pPr marL="1143000" indent="-228600" defTabSz="714375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 sz="2100">
                  <a:solidFill>
                    <a:schemeClr val="tx1"/>
                  </a:solidFill>
                  <a:latin typeface="Constantia" panose="02030602050306030303" pitchFamily="18" charset="0"/>
                </a:defRPr>
              </a:lvl3pPr>
              <a:lvl4pPr marL="1600200" indent="-228600" defTabSz="714375">
                <a:spcBef>
                  <a:spcPct val="20000"/>
                </a:spcBef>
                <a:buClr>
                  <a:srgbClr val="0BD0D9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</a:defRPr>
              </a:lvl4pPr>
              <a:lvl5pPr marL="2057400" indent="-228600" defTabSz="714375">
                <a:spcBef>
                  <a:spcPct val="20000"/>
                </a:spcBef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</a:defRPr>
              </a:lvl5pPr>
              <a:lvl6pPr marL="2514600" indent="-228600" defTabSz="71437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</a:defRPr>
              </a:lvl6pPr>
              <a:lvl7pPr marL="2971800" indent="-228600" defTabSz="71437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</a:defRPr>
              </a:lvl7pPr>
              <a:lvl8pPr marL="3429000" indent="-228600" defTabSz="71437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</a:defRPr>
              </a:lvl8pPr>
              <a:lvl9pPr marL="3886200" indent="-228600" defTabSz="71437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100" b="1">
                  <a:latin typeface="Arial Unicode MS" pitchFamily="34" charset="-128"/>
                </a:rPr>
                <a:t>JANUARY TO FEBRUARY</a:t>
              </a:r>
            </a:p>
            <a:p>
              <a:pPr>
                <a:spcBef>
                  <a:spcPct val="0"/>
                </a:spcBef>
                <a:buClrTx/>
                <a:buSzTx/>
                <a:buFont typeface="Times New Roman" panose="02020603050405020304" pitchFamily="18" charset="0"/>
                <a:buChar char="-"/>
              </a:pPr>
              <a:r>
                <a:rPr lang="en-US" altLang="en-US" sz="1100">
                  <a:latin typeface="Arial Unicode MS" pitchFamily="34" charset="-128"/>
                </a:rPr>
                <a:t> Quarter 3 monitoring</a:t>
              </a:r>
            </a:p>
            <a:p>
              <a:pPr>
                <a:spcBef>
                  <a:spcPct val="0"/>
                </a:spcBef>
                <a:buClrTx/>
                <a:buSzTx/>
                <a:buFontTx/>
                <a:buChar char="-"/>
              </a:pPr>
              <a:r>
                <a:rPr lang="en-US" altLang="en-US" sz="1100">
                  <a:latin typeface="Arial Unicode MS" pitchFamily="34" charset="-128"/>
                </a:rPr>
                <a:t> Begin work on provisional budget plan</a:t>
              </a:r>
            </a:p>
            <a:p>
              <a:pPr>
                <a:spcBef>
                  <a:spcPct val="0"/>
                </a:spcBef>
                <a:buClrTx/>
                <a:buSzTx/>
                <a:buFontTx/>
                <a:buChar char="-"/>
              </a:pPr>
              <a:r>
                <a:rPr lang="en-US" altLang="en-US" sz="1000">
                  <a:latin typeface="Arial Unicode MS" pitchFamily="34" charset="-128"/>
                </a:rPr>
                <a:t> </a:t>
              </a:r>
              <a:r>
                <a:rPr lang="en-US" altLang="en-US" sz="1100">
                  <a:latin typeface="Arial Unicode MS" pitchFamily="34" charset="-128"/>
                </a:rPr>
                <a:t>28 Feb – final budget allocations issued</a:t>
              </a:r>
            </a:p>
          </p:txBody>
        </p:sp>
        <p:sp>
          <p:nvSpPr>
            <p:cNvPr id="7177" name="Text Box 2057"/>
            <p:cNvSpPr txBox="1">
              <a:spLocks noChangeArrowheads="1"/>
            </p:cNvSpPr>
            <p:nvPr/>
          </p:nvSpPr>
          <p:spPr bwMode="auto">
            <a:xfrm>
              <a:off x="4230" y="2784"/>
              <a:ext cx="2154" cy="686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80851" tIns="40426" rIns="80851" bIns="40426"/>
            <a:lstStyle>
              <a:lvl1pPr defTabSz="714375">
                <a:spcBef>
                  <a:spcPct val="20000"/>
                </a:spcBef>
                <a:buClr>
                  <a:srgbClr val="0BD0D9"/>
                </a:buClr>
                <a:buSzPct val="95000"/>
                <a:buFont typeface="Wingdings 2" panose="05020102010507070707" pitchFamily="18" charset="2"/>
                <a:buChar char=""/>
                <a:defRPr sz="2600">
                  <a:solidFill>
                    <a:schemeClr val="tx1"/>
                  </a:solidFill>
                  <a:latin typeface="Constantia" panose="02030602050306030303" pitchFamily="18" charset="0"/>
                </a:defRPr>
              </a:lvl1pPr>
              <a:lvl2pPr marL="742950" indent="-285750" defTabSz="714375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400">
                  <a:solidFill>
                    <a:schemeClr val="tx1"/>
                  </a:solidFill>
                  <a:latin typeface="Constantia" panose="02030602050306030303" pitchFamily="18" charset="0"/>
                </a:defRPr>
              </a:lvl2pPr>
              <a:lvl3pPr marL="1143000" indent="-228600" defTabSz="714375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 sz="2100">
                  <a:solidFill>
                    <a:schemeClr val="tx1"/>
                  </a:solidFill>
                  <a:latin typeface="Constantia" panose="02030602050306030303" pitchFamily="18" charset="0"/>
                </a:defRPr>
              </a:lvl3pPr>
              <a:lvl4pPr marL="1600200" indent="-228600" defTabSz="714375">
                <a:spcBef>
                  <a:spcPct val="20000"/>
                </a:spcBef>
                <a:buClr>
                  <a:srgbClr val="0BD0D9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</a:defRPr>
              </a:lvl4pPr>
              <a:lvl5pPr marL="2057400" indent="-228600" defTabSz="714375">
                <a:spcBef>
                  <a:spcPct val="20000"/>
                </a:spcBef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</a:defRPr>
              </a:lvl5pPr>
              <a:lvl6pPr marL="2514600" indent="-228600" defTabSz="71437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</a:defRPr>
              </a:lvl6pPr>
              <a:lvl7pPr marL="2971800" indent="-228600" defTabSz="71437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</a:defRPr>
              </a:lvl7pPr>
              <a:lvl8pPr marL="3429000" indent="-228600" defTabSz="71437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</a:defRPr>
              </a:lvl8pPr>
              <a:lvl9pPr marL="3886200" indent="-228600" defTabSz="71437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100" b="1">
                  <a:latin typeface="Arial Unicode MS" pitchFamily="34" charset="-128"/>
                </a:rPr>
                <a:t>SEPTEMBER TO OCTOBER</a:t>
              </a:r>
            </a:p>
            <a:p>
              <a:pPr>
                <a:spcBef>
                  <a:spcPct val="0"/>
                </a:spcBef>
                <a:buClrTx/>
                <a:buSzTx/>
                <a:buFont typeface="Times New Roman" panose="02020603050405020304" pitchFamily="18" charset="0"/>
                <a:buChar char="-"/>
              </a:pPr>
              <a:r>
                <a:rPr lang="en-US" altLang="en-US" sz="1100">
                  <a:latin typeface="Arial Unicode MS" pitchFamily="34" charset="-128"/>
                </a:rPr>
                <a:t> Revise budget plan </a:t>
              </a:r>
            </a:p>
            <a:p>
              <a:pPr>
                <a:spcBef>
                  <a:spcPct val="0"/>
                </a:spcBef>
                <a:buClrTx/>
                <a:buSzTx/>
                <a:buFont typeface="Times New Roman" panose="02020603050405020304" pitchFamily="18" charset="0"/>
                <a:buChar char="-"/>
              </a:pPr>
              <a:r>
                <a:rPr lang="en-US" altLang="en-US" sz="1100">
                  <a:latin typeface="Arial Unicode MS" pitchFamily="34" charset="-128"/>
                </a:rPr>
                <a:t> Quarter 2 monitoring</a:t>
              </a:r>
            </a:p>
          </p:txBody>
        </p:sp>
        <p:sp>
          <p:nvSpPr>
            <p:cNvPr id="7178" name="Text Box 2058"/>
            <p:cNvSpPr txBox="1">
              <a:spLocks noChangeArrowheads="1"/>
            </p:cNvSpPr>
            <p:nvPr/>
          </p:nvSpPr>
          <p:spPr bwMode="auto">
            <a:xfrm>
              <a:off x="1968" y="3792"/>
              <a:ext cx="3354" cy="591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80851" tIns="40426" rIns="80851" bIns="40426"/>
            <a:lstStyle>
              <a:lvl1pPr defTabSz="714375">
                <a:spcBef>
                  <a:spcPct val="20000"/>
                </a:spcBef>
                <a:buClr>
                  <a:srgbClr val="0BD0D9"/>
                </a:buClr>
                <a:buSzPct val="95000"/>
                <a:buFont typeface="Wingdings 2" panose="05020102010507070707" pitchFamily="18" charset="2"/>
                <a:buChar char=""/>
                <a:defRPr sz="2600">
                  <a:solidFill>
                    <a:schemeClr val="tx1"/>
                  </a:solidFill>
                  <a:latin typeface="Constantia" panose="02030602050306030303" pitchFamily="18" charset="0"/>
                </a:defRPr>
              </a:lvl1pPr>
              <a:lvl2pPr marL="742950" indent="-285750" defTabSz="714375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400">
                  <a:solidFill>
                    <a:schemeClr val="tx1"/>
                  </a:solidFill>
                  <a:latin typeface="Constantia" panose="02030602050306030303" pitchFamily="18" charset="0"/>
                </a:defRPr>
              </a:lvl2pPr>
              <a:lvl3pPr marL="1143000" indent="-228600" defTabSz="714375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 sz="2100">
                  <a:solidFill>
                    <a:schemeClr val="tx1"/>
                  </a:solidFill>
                  <a:latin typeface="Constantia" panose="02030602050306030303" pitchFamily="18" charset="0"/>
                </a:defRPr>
              </a:lvl3pPr>
              <a:lvl4pPr marL="1600200" indent="-228600" defTabSz="714375">
                <a:spcBef>
                  <a:spcPct val="20000"/>
                </a:spcBef>
                <a:buClr>
                  <a:srgbClr val="0BD0D9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</a:defRPr>
              </a:lvl4pPr>
              <a:lvl5pPr marL="2057400" indent="-228600" defTabSz="714375">
                <a:spcBef>
                  <a:spcPct val="20000"/>
                </a:spcBef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</a:defRPr>
              </a:lvl5pPr>
              <a:lvl6pPr marL="2514600" indent="-228600" defTabSz="71437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</a:defRPr>
              </a:lvl6pPr>
              <a:lvl7pPr marL="2971800" indent="-228600" defTabSz="71437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</a:defRPr>
              </a:lvl7pPr>
              <a:lvl8pPr marL="3429000" indent="-228600" defTabSz="71437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</a:defRPr>
              </a:lvl8pPr>
              <a:lvl9pPr marL="3886200" indent="-228600" defTabSz="71437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100" b="1">
                  <a:latin typeface="Arial Unicode MS" pitchFamily="34" charset="-128"/>
                </a:rPr>
                <a:t>NOVEMBER TO DECEMBER</a:t>
              </a:r>
            </a:p>
            <a:p>
              <a:pPr>
                <a:spcBef>
                  <a:spcPct val="0"/>
                </a:spcBef>
                <a:buClrTx/>
                <a:buSzTx/>
                <a:buFont typeface="Times New Roman" panose="02020603050405020304" pitchFamily="18" charset="0"/>
                <a:buChar char="-"/>
              </a:pPr>
              <a:r>
                <a:rPr lang="en-US" altLang="en-US" sz="1100">
                  <a:latin typeface="Arial Unicode MS" pitchFamily="34" charset="-128"/>
                </a:rPr>
                <a:t> Review Budget Plan – revise if necessary</a:t>
              </a:r>
            </a:p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100">
                <a:latin typeface="Arial Unicode MS" pitchFamily="34" charset="-128"/>
              </a:endParaRPr>
            </a:p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000">
                <a:latin typeface="Arial Unicode MS" pitchFamily="34" charset="-128"/>
              </a:endParaRPr>
            </a:p>
          </p:txBody>
        </p:sp>
        <p:sp>
          <p:nvSpPr>
            <p:cNvPr id="7179" name="Text Box 2059"/>
            <p:cNvSpPr txBox="1">
              <a:spLocks noChangeArrowheads="1"/>
            </p:cNvSpPr>
            <p:nvPr/>
          </p:nvSpPr>
          <p:spPr bwMode="auto">
            <a:xfrm>
              <a:off x="432" y="2448"/>
              <a:ext cx="655" cy="2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80851" tIns="40426" rIns="80851" bIns="40426"/>
            <a:lstStyle>
              <a:lvl1pPr defTabSz="714375">
                <a:spcBef>
                  <a:spcPct val="20000"/>
                </a:spcBef>
                <a:buClr>
                  <a:srgbClr val="0BD0D9"/>
                </a:buClr>
                <a:buSzPct val="95000"/>
                <a:buFont typeface="Wingdings 2" panose="05020102010507070707" pitchFamily="18" charset="2"/>
                <a:buChar char=""/>
                <a:defRPr sz="2600">
                  <a:solidFill>
                    <a:schemeClr val="tx1"/>
                  </a:solidFill>
                  <a:latin typeface="Constantia" panose="02030602050306030303" pitchFamily="18" charset="0"/>
                </a:defRPr>
              </a:lvl1pPr>
              <a:lvl2pPr marL="742950" indent="-285750" defTabSz="714375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400">
                  <a:solidFill>
                    <a:schemeClr val="tx1"/>
                  </a:solidFill>
                  <a:latin typeface="Constantia" panose="02030602050306030303" pitchFamily="18" charset="0"/>
                </a:defRPr>
              </a:lvl2pPr>
              <a:lvl3pPr marL="1143000" indent="-228600" defTabSz="714375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 sz="2100">
                  <a:solidFill>
                    <a:schemeClr val="tx1"/>
                  </a:solidFill>
                  <a:latin typeface="Constantia" panose="02030602050306030303" pitchFamily="18" charset="0"/>
                </a:defRPr>
              </a:lvl3pPr>
              <a:lvl4pPr marL="1600200" indent="-228600" defTabSz="714375">
                <a:spcBef>
                  <a:spcPct val="20000"/>
                </a:spcBef>
                <a:buClr>
                  <a:srgbClr val="0BD0D9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</a:defRPr>
              </a:lvl4pPr>
              <a:lvl5pPr marL="2057400" indent="-228600" defTabSz="714375">
                <a:spcBef>
                  <a:spcPct val="20000"/>
                </a:spcBef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</a:defRPr>
              </a:lvl5pPr>
              <a:lvl6pPr marL="2514600" indent="-228600" defTabSz="71437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</a:defRPr>
              </a:lvl6pPr>
              <a:lvl7pPr marL="2971800" indent="-228600" defTabSz="71437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</a:defRPr>
              </a:lvl7pPr>
              <a:lvl8pPr marL="3429000" indent="-228600" defTabSz="71437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</a:defRPr>
              </a:lvl8pPr>
              <a:lvl9pPr marL="3886200" indent="-228600" defTabSz="71437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100" b="1" u="sng">
                <a:latin typeface="Arial" panose="020B0604020202020204" pitchFamily="34" charset="0"/>
              </a:endParaRPr>
            </a:p>
          </p:txBody>
        </p:sp>
        <p:sp>
          <p:nvSpPr>
            <p:cNvPr id="7180" name="Text Box 2060"/>
            <p:cNvSpPr txBox="1">
              <a:spLocks noChangeArrowheads="1"/>
            </p:cNvSpPr>
            <p:nvPr/>
          </p:nvSpPr>
          <p:spPr bwMode="auto">
            <a:xfrm>
              <a:off x="4646" y="2160"/>
              <a:ext cx="1738" cy="430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80851" tIns="40426" rIns="80851" bIns="40426">
              <a:spAutoFit/>
            </a:bodyPr>
            <a:lstStyle>
              <a:lvl1pPr defTabSz="714375">
                <a:spcBef>
                  <a:spcPct val="20000"/>
                </a:spcBef>
                <a:buClr>
                  <a:srgbClr val="0BD0D9"/>
                </a:buClr>
                <a:buSzPct val="95000"/>
                <a:buFont typeface="Wingdings 2" panose="05020102010507070707" pitchFamily="18" charset="2"/>
                <a:buChar char=""/>
                <a:defRPr sz="2600">
                  <a:solidFill>
                    <a:schemeClr val="tx1"/>
                  </a:solidFill>
                  <a:latin typeface="Constantia" panose="02030602050306030303" pitchFamily="18" charset="0"/>
                </a:defRPr>
              </a:lvl1pPr>
              <a:lvl2pPr marL="742950" indent="-285750" defTabSz="714375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400">
                  <a:solidFill>
                    <a:schemeClr val="tx1"/>
                  </a:solidFill>
                  <a:latin typeface="Constantia" panose="02030602050306030303" pitchFamily="18" charset="0"/>
                </a:defRPr>
              </a:lvl2pPr>
              <a:lvl3pPr marL="1143000" indent="-228600" defTabSz="714375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 sz="2100">
                  <a:solidFill>
                    <a:schemeClr val="tx1"/>
                  </a:solidFill>
                  <a:latin typeface="Constantia" panose="02030602050306030303" pitchFamily="18" charset="0"/>
                </a:defRPr>
              </a:lvl3pPr>
              <a:lvl4pPr marL="1600200" indent="-228600" defTabSz="714375">
                <a:spcBef>
                  <a:spcPct val="20000"/>
                </a:spcBef>
                <a:buClr>
                  <a:srgbClr val="0BD0D9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</a:defRPr>
              </a:lvl4pPr>
              <a:lvl5pPr marL="2057400" indent="-228600" defTabSz="714375">
                <a:spcBef>
                  <a:spcPct val="20000"/>
                </a:spcBef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</a:defRPr>
              </a:lvl5pPr>
              <a:lvl6pPr marL="2514600" indent="-228600" defTabSz="71437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</a:defRPr>
              </a:lvl6pPr>
              <a:lvl7pPr marL="2971800" indent="-228600" defTabSz="71437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</a:defRPr>
              </a:lvl7pPr>
              <a:lvl8pPr marL="3429000" indent="-228600" defTabSz="71437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</a:defRPr>
              </a:lvl8pPr>
              <a:lvl9pPr marL="3886200" indent="-228600" defTabSz="71437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10CF9B"/>
                </a:buClr>
                <a:buSzPct val="6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Constantia" panose="02030602050306030303" pitchFamily="18" charset="0"/>
                </a:defRPr>
              </a:lvl9pPr>
            </a:lstStyle>
            <a:p>
              <a:pPr algn="ctr" eaLnBrk="1" hangingPunct="1">
                <a:lnSpc>
                  <a:spcPct val="70000"/>
                </a:lnSpc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GB" altLang="en-US" sz="1100" b="1">
                  <a:latin typeface="Arial Unicode MS" pitchFamily="34" charset="-128"/>
                </a:rPr>
                <a:t>JUNE TO JULY</a:t>
              </a:r>
            </a:p>
            <a:p>
              <a:pPr eaLnBrk="1" hangingPunct="1">
                <a:lnSpc>
                  <a:spcPct val="70000"/>
                </a:lnSpc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GB" altLang="en-US" sz="1100" b="1">
                  <a:latin typeface="Arial Unicode MS" pitchFamily="34" charset="-128"/>
                </a:rPr>
                <a:t>- </a:t>
              </a:r>
              <a:r>
                <a:rPr lang="en-GB" altLang="en-US" sz="1100">
                  <a:latin typeface="Arial Unicode MS" pitchFamily="34" charset="-128"/>
                </a:rPr>
                <a:t>31 July submit final budget plan</a:t>
              </a:r>
              <a:endParaRPr lang="en-GB" altLang="en-US" sz="1100" b="1">
                <a:latin typeface="Arial Unicode MS" pitchFamily="34" charset="-128"/>
              </a:endParaRPr>
            </a:p>
            <a:p>
              <a:pPr eaLnBrk="1" hangingPunct="1">
                <a:lnSpc>
                  <a:spcPct val="70000"/>
                </a:lnSpc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GB" altLang="en-US" sz="1100">
                  <a:latin typeface="Arial Unicode MS" pitchFamily="34" charset="-128"/>
                </a:rPr>
                <a:t>- Initial monitoring (Quarter 1)</a:t>
              </a:r>
            </a:p>
          </p:txBody>
        </p:sp>
        <p:sp>
          <p:nvSpPr>
            <p:cNvPr id="7181" name="Line 2061"/>
            <p:cNvSpPr>
              <a:spLocks noChangeShapeType="1"/>
            </p:cNvSpPr>
            <p:nvPr/>
          </p:nvSpPr>
          <p:spPr bwMode="auto">
            <a:xfrm>
              <a:off x="1440" y="2256"/>
              <a:ext cx="0" cy="5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182" name="Line 2062"/>
            <p:cNvSpPr>
              <a:spLocks noChangeShapeType="1"/>
            </p:cNvSpPr>
            <p:nvPr/>
          </p:nvSpPr>
          <p:spPr bwMode="auto">
            <a:xfrm>
              <a:off x="1632" y="3456"/>
              <a:ext cx="384" cy="33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183" name="Line 2063"/>
            <p:cNvSpPr>
              <a:spLocks noChangeShapeType="1"/>
            </p:cNvSpPr>
            <p:nvPr/>
          </p:nvSpPr>
          <p:spPr bwMode="auto">
            <a:xfrm flipH="1">
              <a:off x="5801" y="1968"/>
              <a:ext cx="7" cy="16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184" name="Line 2064"/>
            <p:cNvSpPr>
              <a:spLocks noChangeShapeType="1"/>
            </p:cNvSpPr>
            <p:nvPr/>
          </p:nvSpPr>
          <p:spPr bwMode="auto">
            <a:xfrm flipH="1">
              <a:off x="5801" y="2592"/>
              <a:ext cx="7" cy="17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185" name="Line 2065"/>
            <p:cNvSpPr>
              <a:spLocks noChangeShapeType="1"/>
            </p:cNvSpPr>
            <p:nvPr/>
          </p:nvSpPr>
          <p:spPr bwMode="auto">
            <a:xfrm flipH="1">
              <a:off x="5286" y="3504"/>
              <a:ext cx="378" cy="27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186" name="Line 2066"/>
            <p:cNvSpPr>
              <a:spLocks noChangeShapeType="1"/>
            </p:cNvSpPr>
            <p:nvPr/>
          </p:nvSpPr>
          <p:spPr bwMode="auto">
            <a:xfrm flipV="1">
              <a:off x="1392" y="1296"/>
              <a:ext cx="624" cy="38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187" name="Line 2067"/>
            <p:cNvSpPr>
              <a:spLocks noChangeShapeType="1"/>
            </p:cNvSpPr>
            <p:nvPr/>
          </p:nvSpPr>
          <p:spPr bwMode="auto">
            <a:xfrm>
              <a:off x="4768" y="1238"/>
              <a:ext cx="512" cy="15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7172" name="Rectangle 2069"/>
          <p:cNvSpPr>
            <a:spLocks noGrp="1" noChangeArrowheads="1"/>
          </p:cNvSpPr>
          <p:nvPr>
            <p:ph type="title"/>
          </p:nvPr>
        </p:nvSpPr>
        <p:spPr>
          <a:xfrm>
            <a:off x="1155700" y="0"/>
            <a:ext cx="7772400" cy="1143000"/>
          </a:xfrm>
        </p:spPr>
        <p:txBody>
          <a:bodyPr tIns="40426"/>
          <a:lstStyle/>
          <a:p>
            <a:pPr eaLnBrk="1" hangingPunct="1"/>
            <a:r>
              <a:rPr lang="en-GB" altLang="en-US" sz="3200" smtClean="0"/>
              <a:t>BUDGET PLANNING CYCLE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Luton Document" ma:contentTypeID="0x010100D932B624568D4FEC827E556E8653322A001FF09D5862B06E498B03476B2469894A" ma:contentTypeVersion="1" ma:contentTypeDescription="A document on the Luton website" ma:contentTypeScope="" ma:versionID="b7dcedc358d65cae27806e0df66ebef7">
  <xsd:schema xmlns:xsd="http://www.w3.org/2001/XMLSchema" xmlns:xs="http://www.w3.org/2001/XMLSchema" xmlns:p="http://schemas.microsoft.com/office/2006/metadata/properties" xmlns:ns2="B5F304B7-9A89-4979-9AAF-DB7FEB9FBE8F" xmlns:ns3="53addb25-2acf-4438-9632-976a44fba5ed" targetNamespace="http://schemas.microsoft.com/office/2006/metadata/properties" ma:root="true" ma:fieldsID="645b06e901322ab9ececa144f20880b7" ns2:_="" ns3:_="">
    <xsd:import namespace="B5F304B7-9A89-4979-9AAF-DB7FEB9FBE8F"/>
    <xsd:import namespace="53addb25-2acf-4438-9632-976a44fba5ed"/>
    <xsd:element name="properties">
      <xsd:complexType>
        <xsd:sequence>
          <xsd:element name="documentManagement">
            <xsd:complexType>
              <xsd:all>
                <xsd:element ref="ns2:Document Expiry Date" minOccurs="0"/>
                <xsd:element ref="ns3:_dlc_DocId" minOccurs="0"/>
                <xsd:element ref="ns3:_dlc_DocIdUrl" minOccurs="0"/>
                <xsd:element ref="ns3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5F304B7-9A89-4979-9AAF-DB7FEB9FBE8F" elementFormDefault="qualified">
    <xsd:import namespace="http://schemas.microsoft.com/office/2006/documentManagement/types"/>
    <xsd:import namespace="http://schemas.microsoft.com/office/infopath/2007/PartnerControls"/>
    <xsd:element name="Document Expiry Date" ma:index="8" nillable="true" ma:displayName="Document Expiry date" ma:format="DateOnly" ma:internalName="Document Expiry 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3addb25-2acf-4438-9632-976a44fba5ed" elementFormDefault="qualified">
    <xsd:import namespace="http://schemas.microsoft.com/office/2006/documentManagement/types"/>
    <xsd:import namespace="http://schemas.microsoft.com/office/infopath/2007/PartnerControls"/>
    <xsd:element name="_dlc_DocId" ma:index="9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10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1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LongProperties xmlns="http://schemas.microsoft.com/office/2006/metadata/longProperties"/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BE34204-EC30-4743-A654-EDC6DFBF3A7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5F304B7-9A89-4979-9AAF-DB7FEB9FBE8F"/>
    <ds:schemaRef ds:uri="53addb25-2acf-4438-9632-976a44fba5e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CF9025D-F24A-41CF-9A00-22D7465E9985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AF3CEE92-B455-4023-A0C2-86826475B0D4}">
  <ds:schemaRefs>
    <ds:schemaRef ds:uri="http://schemas.microsoft.com/office/2006/metadata/longProperties"/>
  </ds:schemaRefs>
</ds:datastoreItem>
</file>

<file path=customXml/itemProps4.xml><?xml version="1.0" encoding="utf-8"?>
<ds:datastoreItem xmlns:ds="http://schemas.openxmlformats.org/officeDocument/2006/customXml" ds:itemID="{103BB8F7-877D-46AE-8DB7-3D586622F91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953</TotalTime>
  <Words>108</Words>
  <Application>Microsoft Office PowerPoint</Application>
  <PresentationFormat>On-screen Show (4:3)</PresentationFormat>
  <Paragraphs>24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Constantia</vt:lpstr>
      <vt:lpstr>Wingdings 2</vt:lpstr>
      <vt:lpstr>Arial Unicode MS</vt:lpstr>
      <vt:lpstr>Times New Roman</vt:lpstr>
      <vt:lpstr>Flow</vt:lpstr>
      <vt:lpstr>BUDGET PLANNING CYCLE</vt:lpstr>
    </vt:vector>
  </TitlesOfParts>
  <Company>East Riding Of Yorkshire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Budget cycle diagram</dc:title>
  <dc:creator>catkinson</dc:creator>
  <cp:lastModifiedBy>Finn, Erin</cp:lastModifiedBy>
  <cp:revision>40</cp:revision>
  <dcterms:created xsi:type="dcterms:W3CDTF">2011-04-04T10:50:23Z</dcterms:created>
  <dcterms:modified xsi:type="dcterms:W3CDTF">2022-01-20T10:33:49Z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">
    <vt:lpwstr>WJTYZ32CU665-302-850</vt:lpwstr>
  </property>
  <property fmtid="{D5CDD505-2E9C-101B-9397-08002B2CF9AE}" pid="3" name="_dlc_DocIdItemGuid">
    <vt:lpwstr>0024065c-a050-4aca-a42e-c98cd6d7f0ec</vt:lpwstr>
  </property>
  <property fmtid="{D5CDD505-2E9C-101B-9397-08002B2CF9AE}" pid="4" name="_dlc_DocIdUrl">
    <vt:lpwstr>http://auth.central.luton/Education_and_learning/_layouts/DocIdRedir.aspx?ID=WJTYZ32CU665-302-850, WJTYZ32CU665-302-850</vt:lpwstr>
  </property>
</Properties>
</file>